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handoutMasterIdLst>
    <p:handoutMasterId r:id="rId25"/>
  </p:handoutMasterIdLst>
  <p:sldIdLst>
    <p:sldId id="397" r:id="rId2"/>
    <p:sldId id="398" r:id="rId3"/>
    <p:sldId id="399" r:id="rId4"/>
    <p:sldId id="400" r:id="rId5"/>
    <p:sldId id="401" r:id="rId6"/>
    <p:sldId id="402" r:id="rId7"/>
    <p:sldId id="403" r:id="rId8"/>
    <p:sldId id="404" r:id="rId9"/>
    <p:sldId id="405" r:id="rId10"/>
    <p:sldId id="406" r:id="rId11"/>
    <p:sldId id="407" r:id="rId12"/>
    <p:sldId id="395" r:id="rId13"/>
    <p:sldId id="396" r:id="rId14"/>
    <p:sldId id="408" r:id="rId15"/>
    <p:sldId id="409" r:id="rId16"/>
    <p:sldId id="410" r:id="rId17"/>
    <p:sldId id="378" r:id="rId18"/>
    <p:sldId id="411" r:id="rId19"/>
    <p:sldId id="412" r:id="rId20"/>
    <p:sldId id="341" r:id="rId21"/>
    <p:sldId id="413" r:id="rId22"/>
    <p:sldId id="415" r:id="rId23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80F271F-972C-4445-9F06-F604B014E8A5}">
          <p14:sldIdLst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</p14:sldIdLst>
        </p14:section>
        <p14:section name="Раздел без заголовка" id="{D9D74D38-362F-46B6-AE34-4CDC1E316219}">
          <p14:sldIdLst>
            <p14:sldId id="395"/>
            <p14:sldId id="396"/>
            <p14:sldId id="408"/>
            <p14:sldId id="409"/>
            <p14:sldId id="410"/>
            <p14:sldId id="378"/>
            <p14:sldId id="411"/>
            <p14:sldId id="412"/>
            <p14:sldId id="341"/>
            <p14:sldId id="413"/>
            <p14:sldId id="41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E0FF"/>
    <a:srgbClr val="4FD1FF"/>
    <a:srgbClr val="FF99FF"/>
    <a:srgbClr val="DA938C"/>
    <a:srgbClr val="FF66FF"/>
    <a:srgbClr val="C757B2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5627" autoAdjust="0"/>
  </p:normalViewPr>
  <p:slideViewPr>
    <p:cSldViewPr snapToGrid="0">
      <p:cViewPr varScale="1">
        <p:scale>
          <a:sx n="74" d="100"/>
          <a:sy n="74" d="100"/>
        </p:scale>
        <p:origin x="-4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626789675787737E-2"/>
          <c:y val="2.0442698521779032E-5"/>
          <c:w val="0.9146627865653435"/>
          <c:h val="0.4905496494909173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мероприятий</c:v>
                </c:pt>
              </c:strCache>
            </c:strRef>
          </c:tx>
          <c:spPr>
            <a:solidFill>
              <a:srgbClr val="89E0FF"/>
            </a:solidFill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rgbClr val="002060"/>
                    </a:solidFill>
                    <a:latin typeface="Georgia" panose="02040502050405020303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Лист1!$A$2:$A$7</c:f>
              <c:strCache>
                <c:ptCount val="6"/>
                <c:pt idx="0">
                  <c:v>гражданско-патриотическое</c:v>
                </c:pt>
                <c:pt idx="1">
                  <c:v>духовно-нравственное</c:v>
                </c:pt>
                <c:pt idx="2">
                  <c:v>спортивно-оздоровительное </c:v>
                </c:pt>
                <c:pt idx="3">
                  <c:v>правовое направление</c:v>
                </c:pt>
                <c:pt idx="4">
                  <c:v>профессиональная ориентация </c:v>
                </c:pt>
                <c:pt idx="5">
                  <c:v>интеллектуально-познавательное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203</c:v>
                </c:pt>
                <c:pt idx="1">
                  <c:v>326</c:v>
                </c:pt>
                <c:pt idx="2">
                  <c:v>294</c:v>
                </c:pt>
                <c:pt idx="3">
                  <c:v>197</c:v>
                </c:pt>
                <c:pt idx="4">
                  <c:v>104</c:v>
                </c:pt>
                <c:pt idx="5">
                  <c:v>217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5019392"/>
        <c:axId val="225020928"/>
        <c:axId val="224993280"/>
      </c:bar3DChart>
      <c:catAx>
        <c:axId val="2250193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002060"/>
                </a:solidFill>
                <a:latin typeface="Georgia" panose="02040502050405020303" pitchFamily="18" charset="0"/>
              </a:defRPr>
            </a:pPr>
            <a:endParaRPr lang="ru-RU"/>
          </a:p>
        </c:txPr>
        <c:crossAx val="225020928"/>
        <c:crosses val="autoZero"/>
        <c:auto val="0"/>
        <c:lblAlgn val="ctr"/>
        <c:lblOffset val="100"/>
        <c:noMultiLvlLbl val="0"/>
      </c:catAx>
      <c:valAx>
        <c:axId val="22502092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25019392"/>
        <c:crosses val="autoZero"/>
        <c:crossBetween val="between"/>
      </c:valAx>
      <c:serAx>
        <c:axId val="224993280"/>
        <c:scaling>
          <c:orientation val="minMax"/>
        </c:scaling>
        <c:delete val="1"/>
        <c:axPos val="b"/>
        <c:majorTickMark val="out"/>
        <c:minorTickMark val="none"/>
        <c:tickLblPos val="nextTo"/>
        <c:crossAx val="225020928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60B80-4227-456B-BBE4-6A2B117131C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0B07CF-AD2A-46F3-90EE-1963A09FE0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631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AFC00-49B3-B849-BDB4-578A4A7154E5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9D73C-018E-6E4B-A4BA-54315C10D8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383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3860E-9F6F-CA4D-AB7D-760349E9C484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77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3860E-9F6F-CA4D-AB7D-760349E9C484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77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3860E-9F6F-CA4D-AB7D-760349E9C484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77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3860E-9F6F-CA4D-AB7D-760349E9C484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77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3860E-9F6F-CA4D-AB7D-760349E9C484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77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3860E-9F6F-CA4D-AB7D-760349E9C484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77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219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59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695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268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58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57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912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593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84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71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B035A-CFA4-4E94-AEAF-B49672B47EC2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725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3.png"/><Relationship Id="rId9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3.png"/><Relationship Id="rId10" Type="http://schemas.openxmlformats.org/officeDocument/2006/relationships/image" Target="../media/image24.jpeg"/><Relationship Id="rId4" Type="http://schemas.openxmlformats.org/officeDocument/2006/relationships/image" Target="../media/image2.png"/><Relationship Id="rId9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3.png"/><Relationship Id="rId10" Type="http://schemas.openxmlformats.org/officeDocument/2006/relationships/image" Target="../media/image30.jpeg"/><Relationship Id="rId4" Type="http://schemas.openxmlformats.org/officeDocument/2006/relationships/image" Target="../media/image2.png"/><Relationship Id="rId9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10" Type="http://schemas.openxmlformats.org/officeDocument/2006/relationships/image" Target="../media/image3.png"/><Relationship Id="rId4" Type="http://schemas.openxmlformats.org/officeDocument/2006/relationships/image" Target="../media/image34.jpeg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3.png"/><Relationship Id="rId5" Type="http://schemas.openxmlformats.org/officeDocument/2006/relationships/image" Target="../media/image41.jpg"/><Relationship Id="rId10" Type="http://schemas.openxmlformats.org/officeDocument/2006/relationships/image" Target="../media/image2.png"/><Relationship Id="rId4" Type="http://schemas.openxmlformats.org/officeDocument/2006/relationships/image" Target="../media/image40.jpeg"/><Relationship Id="rId9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1.jpe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3.png"/><Relationship Id="rId10" Type="http://schemas.openxmlformats.org/officeDocument/2006/relationships/image" Target="../media/image49.jpeg"/><Relationship Id="rId4" Type="http://schemas.openxmlformats.org/officeDocument/2006/relationships/image" Target="../media/image2.png"/><Relationship Id="rId9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1.jpe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3.png"/><Relationship Id="rId10" Type="http://schemas.openxmlformats.org/officeDocument/2006/relationships/image" Target="../media/image55.jpeg"/><Relationship Id="rId4" Type="http://schemas.openxmlformats.org/officeDocument/2006/relationships/image" Target="../media/image2.png"/><Relationship Id="rId9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10" Type="http://schemas.openxmlformats.org/officeDocument/2006/relationships/image" Target="../media/image3.png"/><Relationship Id="rId4" Type="http://schemas.openxmlformats.org/officeDocument/2006/relationships/image" Target="../media/image60.jpeg"/><Relationship Id="rId9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88_0kexgftyh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2125021"/>
            <a:ext cx="1219200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500" b="1" dirty="0">
                <a:solidFill>
                  <a:srgbClr val="002060"/>
                </a:solidFill>
                <a:latin typeface="Georgia" panose="02040502050405020303" pitchFamily="18" charset="0"/>
              </a:rPr>
              <a:t>Воспитывая детей, </a:t>
            </a:r>
            <a:r>
              <a:rPr lang="ru-RU" sz="45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мы воспитываем </a:t>
            </a:r>
            <a:r>
              <a:rPr lang="ru-RU" sz="4500" b="1" dirty="0">
                <a:solidFill>
                  <a:srgbClr val="002060"/>
                </a:solidFill>
                <a:latin typeface="Georgia" panose="02040502050405020303" pitchFamily="18" charset="0"/>
              </a:rPr>
              <a:t>будущую историю нашей страны, а значит — и историю мира.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8587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004453"/>
            <a:ext cx="12192000" cy="711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lnSpc>
                <a:spcPct val="115000"/>
              </a:lnSpc>
              <a:spcBef>
                <a:spcPct val="0"/>
              </a:spcBef>
            </a:pPr>
            <a:r>
              <a:rPr lang="ru-RU" sz="3500" b="1" dirty="0">
                <a:solidFill>
                  <a:srgbClr val="002060"/>
                </a:solidFill>
                <a:latin typeface="Georgia" panose="02040502050405020303" pitchFamily="18" charset="0"/>
                <a:ea typeface="+mj-ea"/>
                <a:cs typeface="Times New Roman" pitchFamily="18" charset="0"/>
              </a:rPr>
              <a:t>Кадры воспитательной работы</a:t>
            </a:r>
          </a:p>
        </p:txBody>
      </p:sp>
      <p:pic>
        <p:nvPicPr>
          <p:cNvPr id="7" name="Рисунок 6" descr="2388_0kexgftyh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671137"/>
              </p:ext>
            </p:extLst>
          </p:nvPr>
        </p:nvGraphicFramePr>
        <p:xfrm>
          <a:off x="540734" y="1895757"/>
          <a:ext cx="11320708" cy="4015646"/>
        </p:xfrm>
        <a:graphic>
          <a:graphicData uri="http://schemas.openxmlformats.org/drawingml/2006/table">
            <a:tbl>
              <a:tblPr/>
              <a:tblGrid>
                <a:gridCol w="92722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484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817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3000" b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itchFamily="18" charset="0"/>
                        </a:rPr>
                        <a:t>Заместитель директора по воспитательной работе </a:t>
                      </a:r>
                      <a:endParaRPr lang="ru-RU" sz="3000" b="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3000" b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itchFamily="18" charset="0"/>
                        </a:rPr>
                        <a:t>1</a:t>
                      </a:r>
                      <a:endParaRPr lang="ru-RU" sz="3000" b="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14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3000" b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itchFamily="18" charset="0"/>
                        </a:rPr>
                        <a:t>Классный руководитель</a:t>
                      </a:r>
                      <a:endParaRPr lang="ru-RU" sz="3000" b="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3000" b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itchFamily="18" charset="0"/>
                        </a:rPr>
                        <a:t>39</a:t>
                      </a:r>
                      <a:endParaRPr lang="ru-RU" sz="3000" b="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64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3000" b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itchFamily="18" charset="0"/>
                        </a:rPr>
                        <a:t>Педагог-организатор </a:t>
                      </a:r>
                      <a:endParaRPr lang="ru-RU" sz="3000" b="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3000" b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itchFamily="18" charset="0"/>
                        </a:rPr>
                        <a:t>2</a:t>
                      </a:r>
                      <a:endParaRPr lang="ru-RU" sz="3000" b="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23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itchFamily="18" charset="0"/>
                        </a:rPr>
                        <a:t>Педагог-психолог</a:t>
                      </a:r>
                      <a:endParaRPr kumimoji="0" lang="ru-RU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3000" b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itchFamily="18" charset="0"/>
                        </a:rPr>
                        <a:t>1</a:t>
                      </a:r>
                      <a:endParaRPr lang="ru-RU" sz="3000" b="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17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3000" b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itchFamily="18" charset="0"/>
                        </a:rPr>
                        <a:t>Социальный</a:t>
                      </a:r>
                      <a:r>
                        <a:rPr lang="ru-RU" sz="3000" b="0" baseline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itchFamily="18" charset="0"/>
                        </a:rPr>
                        <a:t> педагог</a:t>
                      </a:r>
                      <a:endParaRPr lang="ru-RU" sz="3000" b="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3000" b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itchFamily="18" charset="0"/>
                        </a:rPr>
                        <a:t>1</a:t>
                      </a:r>
                      <a:endParaRPr lang="ru-RU" sz="3000" b="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817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3000" b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itchFamily="18" charset="0"/>
                        </a:rPr>
                        <a:t>Педагоги дополнительного образования детей</a:t>
                      </a:r>
                      <a:endParaRPr lang="ru-RU" sz="3000" b="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3000" b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itchFamily="18" charset="0"/>
                        </a:rPr>
                        <a:t>1</a:t>
                      </a:r>
                      <a:endParaRPr lang="ru-RU" sz="3000" b="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9847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88_0kexgftyh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733994"/>
            <a:ext cx="12192000" cy="498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lnSpc>
                <a:spcPct val="115000"/>
              </a:lnSpc>
              <a:spcBef>
                <a:spcPct val="0"/>
              </a:spcBef>
            </a:pPr>
            <a:r>
              <a:rPr lang="ru-RU" sz="2500" b="1" dirty="0" smtClean="0">
                <a:solidFill>
                  <a:srgbClr val="002060"/>
                </a:solidFill>
                <a:latin typeface="Georgia" panose="02040502050405020303" pitchFamily="18" charset="0"/>
                <a:ea typeface="+mj-ea"/>
                <a:cs typeface="Times New Roman" pitchFamily="18" charset="0"/>
              </a:rPr>
              <a:t>Социальный состав учащихся</a:t>
            </a:r>
            <a:endParaRPr lang="ru-RU" sz="2500" b="1" dirty="0">
              <a:solidFill>
                <a:srgbClr val="002060"/>
              </a:solidFill>
              <a:latin typeface="Georgia" panose="02040502050405020303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099143"/>
              </p:ext>
            </p:extLst>
          </p:nvPr>
        </p:nvGraphicFramePr>
        <p:xfrm>
          <a:off x="399245" y="1355132"/>
          <a:ext cx="11267237" cy="507154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97061"/>
                <a:gridCol w="7155505"/>
                <a:gridCol w="3014671"/>
              </a:tblGrid>
              <a:tr h="407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№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Наименование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Количество (чел)</a:t>
                      </a:r>
                      <a:endParaRPr lang="ru-RU" sz="15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81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общее количество учащихся 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1091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81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2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воспитываются в семьях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1089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81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3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воспитываются опекунами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7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4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всего семей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929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81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5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количество полных семей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805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81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6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количество неполных семей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124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7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количество неполных семей, где воспитывает один отец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36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8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количество неполных семей, где воспитывает одна мать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35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9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количество многодетных семей,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в них детей, обучающихся в школе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24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03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10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количество малообеспеченных семей,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в них детей, обучающихся в школе 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29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35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3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11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количество семей, где один из родителей пенсионер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в них детей, обучающихся в школе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51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12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количество семей, где оба родителя инвалиды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в них детей, обучающихся в школе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45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13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количество семей, где один из родителей инвалид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81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14</a:t>
                      </a:r>
                      <a:endParaRPr lang="ru-RU" sz="1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/>
                        <a:cs typeface="Times New Roman"/>
                      </a:endParaRP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количество детей-инвалидов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33784" marR="337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8365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88_0kexgftyh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919836"/>
              </p:ext>
            </p:extLst>
          </p:nvPr>
        </p:nvGraphicFramePr>
        <p:xfrm>
          <a:off x="374342" y="2513844"/>
          <a:ext cx="11373521" cy="2986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0716">
                  <a:extLst>
                    <a:ext uri="{9D8B030D-6E8A-4147-A177-3AD203B41FA5}">
                      <a16:colId xmlns:a16="http://schemas.microsoft.com/office/drawing/2014/main" xmlns="" val="1641084059"/>
                    </a:ext>
                  </a:extLst>
                </a:gridCol>
                <a:gridCol w="2027996">
                  <a:extLst>
                    <a:ext uri="{9D8B030D-6E8A-4147-A177-3AD203B41FA5}">
                      <a16:colId xmlns:a16="http://schemas.microsoft.com/office/drawing/2014/main" xmlns="" val="3875212715"/>
                    </a:ext>
                  </a:extLst>
                </a:gridCol>
                <a:gridCol w="2132442">
                  <a:extLst>
                    <a:ext uri="{9D8B030D-6E8A-4147-A177-3AD203B41FA5}">
                      <a16:colId xmlns:a16="http://schemas.microsoft.com/office/drawing/2014/main" xmlns="" val="4157215456"/>
                    </a:ext>
                  </a:extLst>
                </a:gridCol>
                <a:gridCol w="2158553">
                  <a:extLst>
                    <a:ext uri="{9D8B030D-6E8A-4147-A177-3AD203B41FA5}">
                      <a16:colId xmlns:a16="http://schemas.microsoft.com/office/drawing/2014/main" xmlns="" val="1723587904"/>
                    </a:ext>
                  </a:extLst>
                </a:gridCol>
                <a:gridCol w="1584100">
                  <a:extLst>
                    <a:ext uri="{9D8B030D-6E8A-4147-A177-3AD203B41FA5}">
                      <a16:colId xmlns:a16="http://schemas.microsoft.com/office/drawing/2014/main" xmlns="" val="2097610376"/>
                    </a:ext>
                  </a:extLst>
                </a:gridCol>
                <a:gridCol w="1459714">
                  <a:extLst>
                    <a:ext uri="{9D8B030D-6E8A-4147-A177-3AD203B41FA5}">
                      <a16:colId xmlns:a16="http://schemas.microsoft.com/office/drawing/2014/main" xmlns="" val="1098150312"/>
                    </a:ext>
                  </a:extLst>
                </a:gridCol>
              </a:tblGrid>
              <a:tr h="172581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Наличие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учащихся на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ПДН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Наличие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учащихся на внутришкольном учёте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 smtClean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Семьи состоящие</a:t>
                      </a:r>
                      <a:r>
                        <a:rPr lang="ru-RU" sz="1800" baseline="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в базе СОП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8770408"/>
                  </a:ext>
                </a:extLst>
              </a:tr>
              <a:tr h="741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На начало учебного года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На конец учебного года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На начало учебного года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На конец учебного года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На начало учебного года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На конец учебного года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80625799"/>
                  </a:ext>
                </a:extLst>
              </a:tr>
              <a:tr h="380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2/ 0,2%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1/ 0,1%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20/</a:t>
                      </a:r>
                      <a:r>
                        <a:rPr lang="ru-RU" sz="2000" b="1" baseline="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1,83%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16/ 1,46%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1/ 0,1%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1/ 0,1%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56586687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1004453"/>
            <a:ext cx="12192000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lnSpc>
                <a:spcPct val="115000"/>
              </a:lnSpc>
              <a:spcBef>
                <a:spcPct val="0"/>
              </a:spcBef>
            </a:pPr>
            <a:r>
              <a:rPr lang="ru-RU" sz="3500" b="1" dirty="0" smtClean="0">
                <a:solidFill>
                  <a:srgbClr val="002060"/>
                </a:solidFill>
                <a:latin typeface="Georgia" panose="02040502050405020303" pitchFamily="18" charset="0"/>
                <a:ea typeface="+mj-ea"/>
                <a:cs typeface="Times New Roman" pitchFamily="18" charset="0"/>
              </a:rPr>
              <a:t>Учащиеся, состоящие на различных видах профилактического учёта </a:t>
            </a:r>
            <a:endParaRPr lang="ru-RU" sz="3500" b="1" dirty="0">
              <a:solidFill>
                <a:srgbClr val="002060"/>
              </a:solidFill>
              <a:latin typeface="Georgia" panose="02040502050405020303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555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88_0kexgftyh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1004453"/>
            <a:ext cx="12192000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lnSpc>
                <a:spcPct val="115000"/>
              </a:lnSpc>
              <a:spcBef>
                <a:spcPct val="0"/>
              </a:spcBef>
            </a:pPr>
            <a:r>
              <a:rPr lang="ru-RU" sz="3500" b="1" dirty="0" smtClean="0">
                <a:solidFill>
                  <a:srgbClr val="002060"/>
                </a:solidFill>
                <a:latin typeface="Georgia" panose="02040502050405020303" pitchFamily="18" charset="0"/>
                <a:ea typeface="+mj-ea"/>
                <a:cs typeface="Times New Roman" pitchFamily="18" charset="0"/>
              </a:rPr>
              <a:t>Приоритетные направления воспитательной составляющей</a:t>
            </a:r>
            <a:endParaRPr lang="ru-RU" sz="3500" b="1" dirty="0">
              <a:solidFill>
                <a:srgbClr val="002060"/>
              </a:solidFill>
              <a:latin typeface="Georgia" panose="02040502050405020303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140068418"/>
              </p:ext>
            </p:extLst>
          </p:nvPr>
        </p:nvGraphicFramePr>
        <p:xfrm>
          <a:off x="686699" y="2335586"/>
          <a:ext cx="10979782" cy="4522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90749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88_0kexgftyh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59888"/>
            <a:ext cx="586767" cy="687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21490"/>
            <a:ext cx="1456956" cy="535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59887"/>
            <a:ext cx="582991" cy="718207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572199"/>
              </p:ext>
            </p:extLst>
          </p:nvPr>
        </p:nvGraphicFramePr>
        <p:xfrm>
          <a:off x="347729" y="1014245"/>
          <a:ext cx="11318751" cy="5651942"/>
        </p:xfrm>
        <a:graphic>
          <a:graphicData uri="http://schemas.openxmlformats.org/drawingml/2006/table">
            <a:tbl>
              <a:tblPr firstRow="1" firstCol="1" bandRow="1"/>
              <a:tblGrid>
                <a:gridCol w="1044505"/>
                <a:gridCol w="4997756"/>
                <a:gridCol w="3901888"/>
                <a:gridCol w="1374602"/>
              </a:tblGrid>
              <a:tr h="1916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№п/п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Название кружка/секции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Ф.И.О. руководителя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Классы 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«Юный богатырь» (борьба)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Гудовских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Константин Александрович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3-4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«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Здоровёнок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» (футбол)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Исмагилов Марат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Радисович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4-7 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3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«Юный волейболист»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Зиннурова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Гузель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Хазинуровна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7-8 классы,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Зиннурова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Гузель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Хазинуровна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2-3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4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«Вверх» (спортивный туризм)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Николаева Ирина Владимировна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6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5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«Каратэ»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Гулиев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Ниджат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Элверович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1-4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6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6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Сценическая мастерская «Волшебное слово»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Куликова Оксана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Евгеньена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5-8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6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7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«Мы в ТЕМЕ! Сегодня! Завтра! Вчера!» (фотостудия)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Шамсутдинов Станислав Владимирович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5-8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8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«Вежливые люди»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Кикнадзе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Анастасия Альбертовна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3-4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28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9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«Звёздочка танцпола»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Натфуллина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Айгуль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Ильшатовна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2-4 классы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5-6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10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«Язык родной, дружи со мной»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Усманова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Рузиля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Решитовна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7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11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«</a:t>
                      </a:r>
                      <a:r>
                        <a:rPr lang="en-US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Magic English</a:t>
                      </a: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»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Гришина Наталья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Газинуровна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7-8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12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«Юнармия»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Магомедов Руслан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Гаябекович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7-8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13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«Компьютерная грамотность»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Костин Александр Владимирович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7-8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14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Логоритмика 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Смирнова Валентина Сергеевна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15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«Арт-терапевтическая мастерская»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Барбакова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Людмила Валерьевна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6-8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16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Исторический клуб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Иванов Андрей Геннадьевич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5-8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17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Шахматы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Крутиков Анатолий Константинович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3-5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18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Курай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Хайбуллин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Ирек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Габдулхаевич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1-4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</a:rPr>
                        <a:t>19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Дизайн и моделирование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Галимова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Лейсан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Равилевна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4 классы</a:t>
                      </a:r>
                    </a:p>
                  </a:txBody>
                  <a:tcPr marL="35473" marR="35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527930"/>
            <a:ext cx="12192000" cy="498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lnSpc>
                <a:spcPct val="115000"/>
              </a:lnSpc>
              <a:spcBef>
                <a:spcPct val="0"/>
              </a:spcBef>
            </a:pPr>
            <a:r>
              <a:rPr lang="ru-RU" sz="2500" b="1" dirty="0" smtClean="0">
                <a:solidFill>
                  <a:srgbClr val="002060"/>
                </a:solidFill>
                <a:latin typeface="Georgia" panose="02040502050405020303" pitchFamily="18" charset="0"/>
                <a:ea typeface="+mj-ea"/>
                <a:cs typeface="Times New Roman" pitchFamily="18" charset="0"/>
              </a:rPr>
              <a:t>Кружки, секции дополнительного образования </a:t>
            </a:r>
            <a:endParaRPr lang="ru-RU" sz="2500" b="1" dirty="0">
              <a:solidFill>
                <a:srgbClr val="002060"/>
              </a:solidFill>
              <a:latin typeface="Georgia" panose="02040502050405020303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73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88_0kexgftyh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623040" y="6488668"/>
            <a:ext cx="29836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Класс</a:t>
            </a:r>
            <a:r>
              <a:rPr lang="en-US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гитары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90" y="3552769"/>
            <a:ext cx="3863662" cy="2899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87890" y="6503523"/>
            <a:ext cx="3863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Класс флейты</a:t>
            </a:r>
            <a:endParaRPr lang="ru-RU" dirty="0"/>
          </a:p>
        </p:txBody>
      </p:sp>
      <p:pic>
        <p:nvPicPr>
          <p:cNvPr id="6149" name="Picture 5" descr="C:\Users\ГИРФАНОВА\Downloads\TMDN706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6"/>
          <a:stretch/>
        </p:blipFill>
        <p:spPr bwMode="auto">
          <a:xfrm>
            <a:off x="1287890" y="410043"/>
            <a:ext cx="3863662" cy="2656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501300" y="3086235"/>
            <a:ext cx="34368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Кружок </a:t>
            </a:r>
            <a:r>
              <a:rPr lang="ru-RU" b="1" dirty="0" err="1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бисероплетения</a:t>
            </a:r>
            <a:endParaRPr lang="ru-RU" dirty="0"/>
          </a:p>
        </p:txBody>
      </p:sp>
      <p:pic>
        <p:nvPicPr>
          <p:cNvPr id="1026" name="Picture 2" descr="C:\Users\ГИРФАНОВА\Downloads\Screenshot_20200828-000537_Instagram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62" r="24166" b="2833"/>
          <a:stretch/>
        </p:blipFill>
        <p:spPr bwMode="auto">
          <a:xfrm>
            <a:off x="7581174" y="4530613"/>
            <a:ext cx="2983631" cy="19857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ИРФАНОВА\Downloads\Screenshot_20200828-000610_Instagram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870" y="855368"/>
            <a:ext cx="4660921" cy="3059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584870" y="3953721"/>
            <a:ext cx="46866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itchFamily="18" charset="0"/>
              </a:rPr>
              <a:t>Торжественное посвящение в МУЗЫКАНТЫ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3558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88_0kexgftyh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842496"/>
            <a:ext cx="12192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rgbClr val="002060"/>
                </a:solidFill>
                <a:latin typeface="Georgia" panose="02040502050405020303" pitchFamily="18" charset="0"/>
              </a:rPr>
              <a:t>Занятость учащихся дополнительным образованием </a:t>
            </a:r>
            <a:endParaRPr lang="ru-RU" sz="25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25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 2019-2020 учебный год</a:t>
            </a:r>
            <a:endParaRPr lang="ru-RU" sz="25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354141"/>
              </p:ext>
            </p:extLst>
          </p:nvPr>
        </p:nvGraphicFramePr>
        <p:xfrm>
          <a:off x="682875" y="1897453"/>
          <a:ext cx="10869476" cy="4516226"/>
        </p:xfrm>
        <a:graphic>
          <a:graphicData uri="http://schemas.openxmlformats.org/drawingml/2006/table">
            <a:tbl>
              <a:tblPr firstRow="1" firstCol="1" bandRow="1"/>
              <a:tblGrid>
                <a:gridCol w="1358418"/>
                <a:gridCol w="1358418"/>
                <a:gridCol w="1358418"/>
                <a:gridCol w="1358418"/>
                <a:gridCol w="1358418"/>
                <a:gridCol w="1358418"/>
                <a:gridCol w="1359484"/>
                <a:gridCol w="1359484"/>
              </a:tblGrid>
              <a:tr h="6948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Класс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Кол-во детей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Школьное доп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. образование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Городское доп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. образование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Не охвачены доп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. образованием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7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309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309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59,2%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84%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60,7%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2%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90,2%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72,7%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3%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79,6%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78,6%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4%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1-4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747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682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91,3%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486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65%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13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1,7%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59%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52,2%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8,7%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43%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74,4%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16%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62,3%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71,01%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15,9%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90%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62,7%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5-8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344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209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60,7%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217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42%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42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12,2%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ИТОГО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1091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891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81,6%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703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64,4%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55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Times New Roman"/>
                        </a:rPr>
                        <a:t>5%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252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88_0kexgftyh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1159106"/>
            <a:ext cx="12192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Georgia" panose="02040502050405020303" pitchFamily="18" charset="0"/>
              </a:rPr>
              <a:t>Деятельность  детских общественных </a:t>
            </a:r>
            <a:r>
              <a:rPr lang="ru-RU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организаций.</a:t>
            </a:r>
            <a:endParaRPr lang="ru-RU" sz="24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Georgia" panose="02040502050405020303" pitchFamily="18" charset="0"/>
              </a:rPr>
              <a:t>Охват учащихся детским общественным </a:t>
            </a:r>
            <a:r>
              <a:rPr lang="ru-RU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движением.</a:t>
            </a:r>
            <a:endParaRPr lang="ru-RU" sz="24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682232"/>
              </p:ext>
            </p:extLst>
          </p:nvPr>
        </p:nvGraphicFramePr>
        <p:xfrm>
          <a:off x="606595" y="2267102"/>
          <a:ext cx="11203332" cy="2594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871">
                  <a:extLst>
                    <a:ext uri="{9D8B030D-6E8A-4147-A177-3AD203B41FA5}">
                      <a16:colId xmlns="" xmlns:a16="http://schemas.microsoft.com/office/drawing/2014/main" val="2337715075"/>
                    </a:ext>
                  </a:extLst>
                </a:gridCol>
                <a:gridCol w="3681094">
                  <a:extLst>
                    <a:ext uri="{9D8B030D-6E8A-4147-A177-3AD203B41FA5}">
                      <a16:colId xmlns="" xmlns:a16="http://schemas.microsoft.com/office/drawing/2014/main" val="523205922"/>
                    </a:ext>
                  </a:extLst>
                </a:gridCol>
                <a:gridCol w="2667461">
                  <a:extLst>
                    <a:ext uri="{9D8B030D-6E8A-4147-A177-3AD203B41FA5}">
                      <a16:colId xmlns="" xmlns:a16="http://schemas.microsoft.com/office/drawing/2014/main" val="3467904384"/>
                    </a:ext>
                  </a:extLst>
                </a:gridCol>
                <a:gridCol w="2302906">
                  <a:extLst>
                    <a:ext uri="{9D8B030D-6E8A-4147-A177-3AD203B41FA5}">
                      <a16:colId xmlns="" xmlns:a16="http://schemas.microsoft.com/office/drawing/2014/main" val="3565822825"/>
                    </a:ext>
                  </a:extLst>
                </a:gridCol>
              </a:tblGrid>
              <a:tr h="1904078"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Российское движение школьников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общего числа учащихся/%)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Совет обучающихся «Школьный</a:t>
                      </a:r>
                      <a:r>
                        <a:rPr lang="ru-RU" sz="2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парламент «ТЕМА</a:t>
                      </a:r>
                      <a:r>
                        <a:rPr lang="ru-RU" sz="2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общего числа учащихся/%)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«Волонтёры в ТЕМЕ»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общего числа учащихся/%)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(от общего числа учащихся/%)</a:t>
                      </a:r>
                    </a:p>
                    <a:p>
                      <a:pPr algn="ctr"/>
                      <a:endParaRPr lang="ru-RU" sz="25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2014327"/>
                  </a:ext>
                </a:extLst>
              </a:tr>
              <a:tr h="690167"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21/ 1,92%</a:t>
                      </a:r>
                      <a:endParaRPr lang="ru-RU" sz="25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46/ 4,21%</a:t>
                      </a:r>
                      <a:endParaRPr lang="ru-RU" sz="25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16/ 1,5%</a:t>
                      </a:r>
                      <a:endParaRPr lang="ru-RU" sz="25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83/ 7,6%</a:t>
                      </a:r>
                      <a:endParaRPr lang="ru-RU" sz="25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6018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9289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88_0kexgftyh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pic>
        <p:nvPicPr>
          <p:cNvPr id="3074" name="Picture 2" descr="C:\Users\ГИРФАНОВА\Downloads\TOLNAB5wJ3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31" y="888296"/>
            <a:ext cx="3600000" cy="2731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7831" y="3619937"/>
            <a:ext cx="36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«Поздравь УЧИАТЕЛЯ!»</a:t>
            </a:r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3"/>
          <a:stretch/>
        </p:blipFill>
        <p:spPr bwMode="auto">
          <a:xfrm>
            <a:off x="4284373" y="888296"/>
            <a:ext cx="3708652" cy="2731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284373" y="3619937"/>
            <a:ext cx="3708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день «СПАСИБО»</a:t>
            </a:r>
            <a:endParaRPr lang="ru-RU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560" y="888296"/>
            <a:ext cx="3640315" cy="2731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8279560" y="3631643"/>
            <a:ext cx="3708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«Цвет настроения - оранжевый»</a:t>
            </a:r>
            <a:endParaRPr lang="ru-RU" dirty="0"/>
          </a:p>
        </p:txBody>
      </p:sp>
      <p:pic>
        <p:nvPicPr>
          <p:cNvPr id="3080" name="Picture 8" descr="C:\Users\ГИРФАНОВА\Downloads\IMG_850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31" y="4002289"/>
            <a:ext cx="3600000" cy="2400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03915" y="6402758"/>
            <a:ext cx="4007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Ежедневная утренняя гимнастика</a:t>
            </a:r>
            <a:endParaRPr lang="ru-RU" dirty="0"/>
          </a:p>
        </p:txBody>
      </p:sp>
      <p:pic>
        <p:nvPicPr>
          <p:cNvPr id="3081" name="Picture 9" descr="C:\Users\ГИРФАНОВА\Downloads\GKHC1174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3"/>
          <a:stretch/>
        </p:blipFill>
        <p:spPr bwMode="auto">
          <a:xfrm>
            <a:off x="4395527" y="4266268"/>
            <a:ext cx="3545981" cy="2259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4164601" y="6508366"/>
            <a:ext cx="4007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«Подари книгу библиотеке»</a:t>
            </a:r>
            <a:endParaRPr lang="ru-RU" dirty="0"/>
          </a:p>
        </p:txBody>
      </p:sp>
      <p:pic>
        <p:nvPicPr>
          <p:cNvPr id="3082" name="Picture 10" descr="C:\Users\ГИРФАНОВА\Downloads\Screenshot_20200828-004813_Instagram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" b="20629"/>
          <a:stretch/>
        </p:blipFill>
        <p:spPr bwMode="auto">
          <a:xfrm>
            <a:off x="8279560" y="4205806"/>
            <a:ext cx="3640315" cy="2302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279560" y="6488668"/>
            <a:ext cx="36803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ДжинсОвый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день»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549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388_0kexgftyh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pic>
        <p:nvPicPr>
          <p:cNvPr id="4098" name="Picture 2" descr="C:\Users\ГИРФАНОВА\Downloads\Screenshot_20200828-004944_Instagra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41" y="824248"/>
            <a:ext cx="3239505" cy="2627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92393" y="3452512"/>
            <a:ext cx="36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«Масленица в Теме»</a:t>
            </a:r>
            <a:endParaRPr lang="ru-RU" dirty="0"/>
          </a:p>
        </p:txBody>
      </p:sp>
      <p:pic>
        <p:nvPicPr>
          <p:cNvPr id="4099" name="Picture 3" descr="C:\Users\ГИРФАНОВА\Downloads\Screenshot_20200828-005444_Instagra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178" y="855369"/>
            <a:ext cx="3609929" cy="2597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4324351" y="3452513"/>
            <a:ext cx="36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«Моя вторая половинка»</a:t>
            </a:r>
            <a:endParaRPr lang="ru-RU" dirty="0"/>
          </a:p>
        </p:txBody>
      </p:sp>
      <p:pic>
        <p:nvPicPr>
          <p:cNvPr id="4100" name="Picture 4" descr="C:\Users\ГИРФАНОВА\Downloads\Screenshot_20200828-005244_Instagram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46"/>
          <a:stretch/>
        </p:blipFill>
        <p:spPr bwMode="auto">
          <a:xfrm>
            <a:off x="8448542" y="855370"/>
            <a:ext cx="3160670" cy="2597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8190963" y="3451538"/>
            <a:ext cx="37689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Демонстрация Школьной формы</a:t>
            </a:r>
            <a:endParaRPr lang="ru-RU" dirty="0"/>
          </a:p>
        </p:txBody>
      </p:sp>
      <p:pic>
        <p:nvPicPr>
          <p:cNvPr id="4101" name="Picture 5" descr="C:\Users\ГИРФАНОВА\Downloads\BBVF714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3"/>
          <a:stretch/>
        </p:blipFill>
        <p:spPr bwMode="auto">
          <a:xfrm>
            <a:off x="907492" y="3820870"/>
            <a:ext cx="2621321" cy="2631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418152" y="6452315"/>
            <a:ext cx="36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с ветеранами</a:t>
            </a:r>
            <a:endParaRPr lang="ru-RU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882" y="3821845"/>
            <a:ext cx="3552469" cy="2566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3812147" y="6392161"/>
            <a:ext cx="4752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Туган тел </a:t>
            </a:r>
            <a:r>
              <a:rPr lang="tt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атналыгы </a:t>
            </a:r>
            <a:r>
              <a:rPr lang="tt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</a:t>
            </a:r>
            <a:r>
              <a:rPr lang="tt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Каршы алу чарасы” </a:t>
            </a: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542" y="3821845"/>
            <a:ext cx="3217939" cy="2630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8306872" y="6452315"/>
            <a:ext cx="35416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«Мамины теплые ручки»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7377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115908" y="948222"/>
            <a:ext cx="12192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charset="0"/>
                <a:cs typeface="Times New Roman" panose="02020603050405020304" pitchFamily="18" charset="0"/>
              </a:rPr>
              <a:t>Мониторинг физического развития</a:t>
            </a:r>
          </a:p>
          <a:p>
            <a:pPr algn="ctr"/>
            <a:r>
              <a:rPr lang="ru-RU" sz="2500" b="1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charset="0"/>
                <a:cs typeface="Times New Roman" panose="02020603050405020304" pitchFamily="18" charset="0"/>
              </a:rPr>
              <a:t>Группа здоровья учащихся</a:t>
            </a:r>
            <a:endParaRPr lang="ru-RU" sz="2500" dirty="0">
              <a:latin typeface="Georgia" panose="02040502050405020303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76809"/>
              </p:ext>
            </p:extLst>
          </p:nvPr>
        </p:nvGraphicFramePr>
        <p:xfrm>
          <a:off x="309093" y="2079342"/>
          <a:ext cx="11650771" cy="41025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9561">
                  <a:extLst>
                    <a:ext uri="{9D8B030D-6E8A-4147-A177-3AD203B41FA5}">
                      <a16:colId xmlns:a16="http://schemas.microsoft.com/office/drawing/2014/main" xmlns="" val="1303574813"/>
                    </a:ext>
                  </a:extLst>
                </a:gridCol>
                <a:gridCol w="1803042">
                  <a:extLst>
                    <a:ext uri="{9D8B030D-6E8A-4147-A177-3AD203B41FA5}">
                      <a16:colId xmlns:a16="http://schemas.microsoft.com/office/drawing/2014/main" xmlns="" val="698098486"/>
                    </a:ext>
                  </a:extLst>
                </a:gridCol>
                <a:gridCol w="2331076">
                  <a:extLst>
                    <a:ext uri="{9D8B030D-6E8A-4147-A177-3AD203B41FA5}">
                      <a16:colId xmlns:a16="http://schemas.microsoft.com/office/drawing/2014/main" xmlns="" val="2903986970"/>
                    </a:ext>
                  </a:extLst>
                </a:gridCol>
                <a:gridCol w="2529132">
                  <a:extLst>
                    <a:ext uri="{9D8B030D-6E8A-4147-A177-3AD203B41FA5}">
                      <a16:colId xmlns:a16="http://schemas.microsoft.com/office/drawing/2014/main" xmlns="" val="2705493567"/>
                    </a:ext>
                  </a:extLst>
                </a:gridCol>
                <a:gridCol w="2707960">
                  <a:extLst>
                    <a:ext uri="{9D8B030D-6E8A-4147-A177-3AD203B41FA5}">
                      <a16:colId xmlns:a16="http://schemas.microsoft.com/office/drawing/2014/main" xmlns="" val="1170630253"/>
                    </a:ext>
                  </a:extLst>
                </a:gridCol>
              </a:tblGrid>
              <a:tr h="74063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500" dirty="0" smtClean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500" dirty="0" smtClean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Общее </a:t>
                      </a:r>
                      <a:r>
                        <a:rPr lang="ru-RU" sz="2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количество учащихся</a:t>
                      </a:r>
                      <a:endParaRPr lang="ru-RU" sz="2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Из них</a:t>
                      </a:r>
                      <a:endParaRPr lang="ru-RU" sz="2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2419167"/>
                  </a:ext>
                </a:extLst>
              </a:tr>
              <a:tr h="22103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основная группа здоровья</a:t>
                      </a:r>
                      <a:endParaRPr lang="ru-RU" sz="25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b="1" dirty="0" err="1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Подготови</a:t>
                      </a:r>
                      <a:r>
                        <a:rPr lang="ru-RU" sz="2500" b="1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-тельная </a:t>
                      </a:r>
                      <a:r>
                        <a:rPr lang="ru-RU" sz="25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группа здоровья</a:t>
                      </a:r>
                      <a:endParaRPr lang="ru-RU" sz="25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специальная группа здоровья</a:t>
                      </a:r>
                      <a:endParaRPr lang="ru-RU" sz="25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b="1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освобождены</a:t>
                      </a:r>
                      <a:endParaRPr lang="ru-RU" sz="25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1098153"/>
                  </a:ext>
                </a:extLst>
              </a:tr>
              <a:tr h="1151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1091</a:t>
                      </a:r>
                      <a:endParaRPr lang="ru-RU" sz="2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5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2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86 (81,2%)</a:t>
                      </a:r>
                      <a:endParaRPr lang="ru-RU" sz="2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182 (16,7%)</a:t>
                      </a:r>
                      <a:endParaRPr lang="ru-RU" sz="2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23 (2,1%)</a:t>
                      </a:r>
                      <a:endParaRPr lang="ru-RU" sz="2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2500" baseline="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(0%)</a:t>
                      </a:r>
                      <a:endParaRPr lang="ru-RU" sz="25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16796801"/>
                  </a:ext>
                </a:extLst>
              </a:tr>
            </a:tbl>
          </a:graphicData>
        </a:graphic>
      </p:graphicFrame>
      <p:pic>
        <p:nvPicPr>
          <p:cNvPr id="6" name="Рисунок 5" descr="2388_0kexgftyhe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2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575" y="870093"/>
            <a:ext cx="1180429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В</a:t>
            </a:r>
            <a:r>
              <a:rPr lang="ru-RU" sz="30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ыполнение </a:t>
            </a:r>
            <a:r>
              <a:rPr lang="ru-RU" sz="30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норм </a:t>
            </a:r>
            <a:r>
              <a:rPr lang="ru-RU" sz="30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ГТО за 2019 – 2020 учебный год</a:t>
            </a:r>
            <a:endParaRPr lang="ru-RU" sz="3000" dirty="0">
              <a:solidFill>
                <a:srgbClr val="00206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 </a:t>
            </a:r>
            <a:endParaRPr lang="ru-RU" sz="2500" b="1" dirty="0">
              <a:solidFill>
                <a:srgbClr val="002060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855952"/>
              </p:ext>
            </p:extLst>
          </p:nvPr>
        </p:nvGraphicFramePr>
        <p:xfrm>
          <a:off x="307974" y="1655237"/>
          <a:ext cx="11540590" cy="28781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9690">
                  <a:extLst>
                    <a:ext uri="{9D8B030D-6E8A-4147-A177-3AD203B41FA5}">
                      <a16:colId xmlns:a16="http://schemas.microsoft.com/office/drawing/2014/main" xmlns="" val="2367080000"/>
                    </a:ext>
                  </a:extLst>
                </a:gridCol>
                <a:gridCol w="2950882">
                  <a:extLst>
                    <a:ext uri="{9D8B030D-6E8A-4147-A177-3AD203B41FA5}">
                      <a16:colId xmlns:a16="http://schemas.microsoft.com/office/drawing/2014/main" xmlns="" val="1668708538"/>
                    </a:ext>
                  </a:extLst>
                </a:gridCol>
                <a:gridCol w="1188639">
                  <a:extLst>
                    <a:ext uri="{9D8B030D-6E8A-4147-A177-3AD203B41FA5}">
                      <a16:colId xmlns:a16="http://schemas.microsoft.com/office/drawing/2014/main" xmlns="" val="3127484536"/>
                    </a:ext>
                  </a:extLst>
                </a:gridCol>
                <a:gridCol w="1188639">
                  <a:extLst>
                    <a:ext uri="{9D8B030D-6E8A-4147-A177-3AD203B41FA5}">
                      <a16:colId xmlns:a16="http://schemas.microsoft.com/office/drawing/2014/main" xmlns="" val="874512613"/>
                    </a:ext>
                  </a:extLst>
                </a:gridCol>
                <a:gridCol w="1996370">
                  <a:extLst>
                    <a:ext uri="{9D8B030D-6E8A-4147-A177-3AD203B41FA5}">
                      <a16:colId xmlns:a16="http://schemas.microsoft.com/office/drawing/2014/main" xmlns="" val="3139595660"/>
                    </a:ext>
                  </a:extLst>
                </a:gridCol>
                <a:gridCol w="1996370">
                  <a:extLst>
                    <a:ext uri="{9D8B030D-6E8A-4147-A177-3AD203B41FA5}">
                      <a16:colId xmlns:a16="http://schemas.microsoft.com/office/drawing/2014/main" xmlns="" val="4082813556"/>
                    </a:ext>
                  </a:extLst>
                </a:gridCol>
              </a:tblGrid>
              <a:tr h="60990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Общее количество учащихся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Количество учащихся зарегистрированных на сайте ГТО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Количество выполняющих нормы ГТО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46333724"/>
                  </a:ext>
                </a:extLst>
              </a:tr>
              <a:tr h="15228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золото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серебро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бронза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выполнившие не в полном объеме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2675723"/>
                  </a:ext>
                </a:extLst>
              </a:tr>
              <a:tr h="7454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1091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886 (81,2</a:t>
                      </a:r>
                      <a:r>
                        <a:rPr lang="ru-RU" sz="1800" baseline="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51 (4,7%)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75 (6,9%)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735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(67,4%)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25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(2,3%)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1550637"/>
                  </a:ext>
                </a:extLst>
              </a:tr>
            </a:tbl>
          </a:graphicData>
        </a:graphic>
      </p:graphicFrame>
      <p:sp>
        <p:nvSpPr>
          <p:cNvPr id="2" name="AutoShape 2" descr="https://thumb.cloud.mail.ru/thumb/xw1/%D0%BF%D0%B8%D0%BA%D1%82%D0%BE%D0%B3%D1%80%D0%B0%D0%BC%D0%BC%D1%8B6.jpg?x-email=school_37nk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2388_0kexgftyhei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18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thumb.cloud.mail.ru/thumb/xw1/%D0%BF%D0%B8%D0%BA%D1%82%D0%BE%D0%B3%D1%80%D0%B0%D0%BC%D0%BC%D1%8B6.jpg?x-email=school_37nk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2388_0kexgftyhei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pic>
        <p:nvPicPr>
          <p:cNvPr id="9" name="Picture 3" descr="C:\Users\ГИРФАНОВА\Desktop\vRat1Vz-ip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9"/>
          <a:stretch/>
        </p:blipFill>
        <p:spPr bwMode="auto">
          <a:xfrm>
            <a:off x="460374" y="922261"/>
            <a:ext cx="3001989" cy="2724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0375" y="3670999"/>
            <a:ext cx="30019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Греко-римская борьба</a:t>
            </a:r>
            <a:endParaRPr lang="ru-RU" dirty="0"/>
          </a:p>
        </p:txBody>
      </p:sp>
      <p:pic>
        <p:nvPicPr>
          <p:cNvPr id="11" name="Picture 2" descr="C:\Users\ГИРФАНОВА\Downloads\75137138_460158054905027_4598289277252797910_n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68"/>
          <a:stretch/>
        </p:blipFill>
        <p:spPr bwMode="auto">
          <a:xfrm>
            <a:off x="4201239" y="922261"/>
            <a:ext cx="3652148" cy="2724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812358" y="3670999"/>
            <a:ext cx="26816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Мини-футбол</a:t>
            </a:r>
            <a:endParaRPr lang="ru-RU" dirty="0"/>
          </a:p>
        </p:txBody>
      </p:sp>
      <p:pic>
        <p:nvPicPr>
          <p:cNvPr id="13" name="Picture 2" descr="C:\Users\ГИРФАНОВА\Desktop\SuOQYBK_OkY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288" y="922261"/>
            <a:ext cx="2724594" cy="2724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8623287" y="3670999"/>
            <a:ext cx="26816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Карате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468970" y="5880622"/>
            <a:ext cx="31166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Лыжня-2020</a:t>
            </a:r>
            <a:endParaRPr lang="ru-RU" dirty="0"/>
          </a:p>
        </p:txBody>
      </p:sp>
      <p:pic>
        <p:nvPicPr>
          <p:cNvPr id="5122" name="Picture 2" descr="C:\Users\ГИРФАНОВА\Downloads\71293995_146176013261858_6500760327294783257_n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46" r="15502"/>
          <a:stretch/>
        </p:blipFill>
        <p:spPr bwMode="auto">
          <a:xfrm>
            <a:off x="460374" y="4040331"/>
            <a:ext cx="3001989" cy="2139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0375" y="6245923"/>
            <a:ext cx="30019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Кросс-2019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838942" y="6194407"/>
            <a:ext cx="43530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Соревнования «Папа, мама, я – спортивная семья»</a:t>
            </a:r>
            <a:endParaRPr lang="ru-RU" dirty="0"/>
          </a:p>
        </p:txBody>
      </p:sp>
      <p:pic>
        <p:nvPicPr>
          <p:cNvPr id="5124" name="Picture 4" descr="C:\Users\ГИРФАНОВА\Downloads\Screenshot_20200828-000214_Instagram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947" y="4018669"/>
            <a:ext cx="3283534" cy="220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ГИРФАНОВА\Downloads\IMG-20200208-WA0022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3" b="15665"/>
          <a:stretch/>
        </p:blipFill>
        <p:spPr bwMode="auto">
          <a:xfrm>
            <a:off x="4253387" y="4018669"/>
            <a:ext cx="3600000" cy="1792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27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thumb.cloud.mail.ru/thumb/xw1/%D0%BF%D0%B8%D0%BA%D1%82%D0%BE%D0%B3%D1%80%D0%B0%D0%BC%D0%BC%D1%8B6.jpg?x-email=school_37nk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2388_0kexgftyhei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60338"/>
            <a:ext cx="1456956" cy="5351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98735"/>
            <a:ext cx="582991" cy="718207"/>
          </a:xfrm>
          <a:prstGeom prst="rect">
            <a:avLst/>
          </a:prstGeom>
        </p:spPr>
      </p:pic>
      <p:pic>
        <p:nvPicPr>
          <p:cNvPr id="6146" name="Picture 2" descr="C:\Users\ГИРФАНОВА\Downloads\Screenshot_20200828-000239_Instagra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855368"/>
            <a:ext cx="3129096" cy="3243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15"/>
          <a:stretch/>
        </p:blipFill>
        <p:spPr bwMode="auto">
          <a:xfrm>
            <a:off x="719614" y="4330450"/>
            <a:ext cx="2610618" cy="2212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9" name="Picture 5" descr="C:\Users\ГИРФАНОВА\Downloads\20200130_10270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3" b="15007"/>
          <a:stretch/>
        </p:blipFill>
        <p:spPr bwMode="auto">
          <a:xfrm>
            <a:off x="4456887" y="733922"/>
            <a:ext cx="4145403" cy="2377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ГИРФАНОВА\Downloads\WhatsApp Image 2020-06-04 at 15.05.35 (1).jpe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1" t="9340" r="20739" b="12958"/>
          <a:stretch/>
        </p:blipFill>
        <p:spPr bwMode="auto">
          <a:xfrm>
            <a:off x="9635975" y="898237"/>
            <a:ext cx="1494813" cy="2366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ГИРФАНОВА\Downloads\WhatsApp Image 2020-06-04 at 15.05.36.jpe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270" y="3593457"/>
            <a:ext cx="4119410" cy="3089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ГИРФАНОВА\Downloads\WhatsApp Image 2020-06-04 at 15.06.08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111" y="3312357"/>
            <a:ext cx="3017391" cy="3370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52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750964" y="6144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9967" y="3651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9580" y="226626"/>
            <a:ext cx="10322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Трудовое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</a:t>
            </a:r>
          </a:p>
        </p:txBody>
      </p:sp>
      <p:pic>
        <p:nvPicPr>
          <p:cNvPr id="14" name="Рисунок 1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8" b="5655"/>
          <a:stretch/>
        </p:blipFill>
        <p:spPr bwMode="auto">
          <a:xfrm>
            <a:off x="4467447" y="3714620"/>
            <a:ext cx="2676282" cy="2389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940" r="246" b="1697"/>
          <a:stretch/>
        </p:blipFill>
        <p:spPr>
          <a:xfrm>
            <a:off x="8440832" y="917316"/>
            <a:ext cx="2584925" cy="2155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8039064" y="3006102"/>
            <a:ext cx="3390933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#ЭкоВесна_2020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Экологическая акция 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Зелёная планета»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64924" y="6046123"/>
            <a:ext cx="3481328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#ЭкоВесна_2020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Республиканская экологическая акция «Сдай батарейку – сделай мир чище!»</a:t>
            </a:r>
            <a:endParaRPr lang="ru-RU" sz="1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088936" y="6399984"/>
            <a:ext cx="3390933" cy="311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Сажаем саженцы вместе с родителями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447" y="734458"/>
            <a:ext cx="2676282" cy="2238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Прямоугольник 17"/>
          <p:cNvSpPr/>
          <p:nvPr/>
        </p:nvSpPr>
        <p:spPr>
          <a:xfrm>
            <a:off x="4102664" y="2913033"/>
            <a:ext cx="3481328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#ЭкоВесна_2020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Благотворительный сбор макулатуры в фонд «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Бездомыши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-НК»</a:t>
            </a:r>
            <a:endParaRPr lang="ru-RU" sz="1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0" b="6613"/>
          <a:stretch/>
        </p:blipFill>
        <p:spPr>
          <a:xfrm>
            <a:off x="1051055" y="3734385"/>
            <a:ext cx="2471185" cy="2418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989215" y="6104314"/>
            <a:ext cx="2571172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ЭкоВесна_2020</a:t>
            </a:r>
            <a:r>
              <a:rPr lang="en-US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Всероссийская акция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«Сад памяти!»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5929" y="3351335"/>
            <a:ext cx="3481328" cy="30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Помощь родителям в поливе грядок</a:t>
            </a:r>
            <a:endParaRPr lang="ru-RU" sz="1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ГИРФАНОВА\Downloads\Screenshot_20200828-021445_Instagra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055" y="731008"/>
            <a:ext cx="2587979" cy="2527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ГИРФАНОВА\Downloads\Screenshot_20200828-021518_Instagra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048" y="3789971"/>
            <a:ext cx="2584925" cy="2537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 descr="2388_0kexgftyhei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60338"/>
            <a:ext cx="1456956" cy="5351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98735"/>
            <a:ext cx="582991" cy="71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397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750964" y="6144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9967" y="3651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9580" y="226626"/>
            <a:ext cx="1032294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Патриотическое воспитание </a:t>
            </a:r>
          </a:p>
        </p:txBody>
      </p:sp>
      <p:pic>
        <p:nvPicPr>
          <p:cNvPr id="14" name="Рисунок 1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5519" r="2278" b="4399"/>
          <a:stretch/>
        </p:blipFill>
        <p:spPr bwMode="auto">
          <a:xfrm>
            <a:off x="4430371" y="672700"/>
            <a:ext cx="3013353" cy="208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700" y="917914"/>
            <a:ext cx="3118449" cy="21077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040679" y="2980511"/>
            <a:ext cx="3659720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Принятие клятвы «Юнармейца»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2" b="3478"/>
          <a:stretch/>
        </p:blipFill>
        <p:spPr>
          <a:xfrm>
            <a:off x="9071454" y="3418742"/>
            <a:ext cx="2637220" cy="214741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0608" y="5576766"/>
            <a:ext cx="35504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Смотр-строя и песни среди Юнармейских отрядов города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5" t="25222" r="13677" b="12611"/>
          <a:stretch/>
        </p:blipFill>
        <p:spPr>
          <a:xfrm>
            <a:off x="499579" y="3572194"/>
            <a:ext cx="2942111" cy="199395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614832" y="5566153"/>
            <a:ext cx="35504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Военно-патриотическая смена Юнармейских отрядов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 «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Зәңгәр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күл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161817" y="2775855"/>
            <a:ext cx="35504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конкурс военно-патриотической песни 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 героев былых времён»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81" y="799151"/>
            <a:ext cx="3162530" cy="2107796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11614" y="2844385"/>
            <a:ext cx="35504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Мультимедийный проект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«100 дней до Победы!»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 descr="C:\Users\ГИРФАНОВА\Downloads\Screenshot_20200512-101430_Instagra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147" y="3769931"/>
            <a:ext cx="2601058" cy="144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45147" y="5223694"/>
            <a:ext cx="26010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«75 пятерок – это моя Победа!»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194739" y="5887187"/>
            <a:ext cx="27818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конкурс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«Открытка ветерану»</a:t>
            </a:r>
            <a:endParaRPr lang="ru-RU" dirty="0"/>
          </a:p>
        </p:txBody>
      </p:sp>
      <p:pic>
        <p:nvPicPr>
          <p:cNvPr id="8196" name="Picture 4" descr="C:\Users\ГИРФАНОВА\Downloads\Screenshot_20200507-214907_Instagram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686" y="3769931"/>
            <a:ext cx="2138190" cy="2150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 descr="2388_0kexgftyhei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60338"/>
            <a:ext cx="1456956" cy="53515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98735"/>
            <a:ext cx="582991" cy="71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96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575" y="870093"/>
            <a:ext cx="1180429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Профилактическая работа по БДД</a:t>
            </a:r>
            <a:endParaRPr lang="ru-RU" sz="3000" dirty="0">
              <a:solidFill>
                <a:srgbClr val="00206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 </a:t>
            </a:r>
            <a:endParaRPr lang="ru-RU" sz="2500" b="1" dirty="0">
              <a:solidFill>
                <a:srgbClr val="002060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https://thumb.cloud.mail.ru/thumb/xw1/%D0%BF%D0%B8%D0%BA%D1%82%D0%BE%D0%B3%D1%80%D0%B0%D0%BC%D0%BC%D1%8B6.jpg?x-email=school_37nk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2388_0kexgftyhei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pic>
        <p:nvPicPr>
          <p:cNvPr id="9" name="Рисунок 8" descr="C:\Users\ГИРФАНОВА\Downloads\Screenshot_20200810-210111_Instagram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41" y="1655531"/>
            <a:ext cx="2685666" cy="3314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07975" y="5008740"/>
            <a:ext cx="31319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«Будь заметным на дороге»</a:t>
            </a:r>
            <a:endParaRPr lang="ru-RU" dirty="0"/>
          </a:p>
        </p:txBody>
      </p:sp>
      <p:pic>
        <p:nvPicPr>
          <p:cNvPr id="11" name="Рисунок 10" descr="C:\Users\ГИРФАНОВА\Downloads\Screenshot_20200810-210127_Instagram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720" y="2196449"/>
            <a:ext cx="2386000" cy="3314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3323990" y="5614052"/>
            <a:ext cx="31319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час по БДД</a:t>
            </a:r>
            <a:endParaRPr lang="ru-RU" dirty="0"/>
          </a:p>
        </p:txBody>
      </p:sp>
      <p:pic>
        <p:nvPicPr>
          <p:cNvPr id="14" name="Рисунок 13" descr="C:\Users\ГИРФАНОВА\Downloads\Screenshot_20200810-210224_Instagram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424" y="1449466"/>
            <a:ext cx="3131707" cy="2465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6342424" y="3928054"/>
            <a:ext cx="31319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Безопасные каникулы</a:t>
            </a:r>
            <a:endParaRPr lang="ru-RU" dirty="0"/>
          </a:p>
        </p:txBody>
      </p:sp>
      <p:pic>
        <p:nvPicPr>
          <p:cNvPr id="16" name="Рисунок 15" descr="C:\Users\ГИРФАНОВА\Downloads\Screenshot_20200810-205909_Instagram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3217" y="1655531"/>
            <a:ext cx="2166647" cy="1486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9474351" y="3181880"/>
            <a:ext cx="27176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час «Будьте осторожны на дороге!»</a:t>
            </a:r>
            <a:endParaRPr lang="ru-RU" dirty="0"/>
          </a:p>
        </p:txBody>
      </p:sp>
      <p:pic>
        <p:nvPicPr>
          <p:cNvPr id="18" name="Рисунок 17" descr="C:\Users\ГИРФАНОВА\Downloads\Screenshot_20200810-210459_Instagram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400" y="4289435"/>
            <a:ext cx="3018434" cy="1815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5331854" y="6115316"/>
            <a:ext cx="5112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с начальником  Нижнекамского отделения профилактики БДД И.Н. Сафоновой</a:t>
            </a:r>
            <a:endParaRPr lang="ru-RU" dirty="0"/>
          </a:p>
        </p:txBody>
      </p:sp>
      <p:pic>
        <p:nvPicPr>
          <p:cNvPr id="20" name="Рисунок 19" descr="C:\Users\ГИРФАНОВА\Desktop\c622c7bd-5326-4567-adfe-2718d6bde8fa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745" y="3853735"/>
            <a:ext cx="1799590" cy="1820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Прямоугольник 20"/>
          <p:cNvSpPr/>
          <p:nvPr/>
        </p:nvSpPr>
        <p:spPr>
          <a:xfrm>
            <a:off x="9672035" y="5655071"/>
            <a:ext cx="26659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«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ПДД_дома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58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575" y="833730"/>
            <a:ext cx="1180429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Школа и семья - два важнейших </a:t>
            </a:r>
            <a:r>
              <a:rPr lang="ru-RU" sz="2000" b="1" dirty="0" err="1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воспитательно</a:t>
            </a:r>
            <a:r>
              <a:rPr lang="ru-RU" sz="2000" b="1" dirty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-образовательных </a:t>
            </a:r>
            <a:r>
              <a:rPr lang="ru-RU" sz="20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института.</a:t>
            </a:r>
          </a:p>
          <a:p>
            <a:pPr algn="ctr"/>
            <a:r>
              <a:rPr lang="ru-RU" sz="2500" b="1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charset="0"/>
                <a:cs typeface="Times New Roman" panose="02020603050405020304" pitchFamily="18" charset="0"/>
              </a:rPr>
              <a:t>Реализация проекта «Мама в Теме»</a:t>
            </a:r>
            <a:r>
              <a:rPr lang="ru-RU" sz="2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 </a:t>
            </a:r>
            <a:endParaRPr lang="ru-RU" sz="2500" b="1" dirty="0">
              <a:solidFill>
                <a:srgbClr val="002060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https://thumb.cloud.mail.ru/thumb/xw1/%D0%BF%D0%B8%D0%BA%D1%82%D0%BE%D0%B3%D1%80%D0%B0%D0%BC%D0%BC%D1%8B6.jpg?x-email=school_37nk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2388_0kexgftyhei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pic>
        <p:nvPicPr>
          <p:cNvPr id="9" name="Рисунок 8" descr="C:\Users\ГИРФАНОВА\Downloads\Screenshot_20200810-204649_Instagram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05" y="1765542"/>
            <a:ext cx="2926770" cy="2218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Объект 3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25953" y="3348318"/>
            <a:ext cx="2395067" cy="1493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6159" y="1728996"/>
            <a:ext cx="2314861" cy="1455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48242" y="1785970"/>
            <a:ext cx="3186907" cy="1873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6159" y="5053087"/>
            <a:ext cx="2314861" cy="1492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105" y="4371855"/>
            <a:ext cx="2926770" cy="2173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242" y="4148363"/>
            <a:ext cx="3218396" cy="239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2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1"/>
            <a:ext cx="11654287" cy="885321"/>
          </a:xfrm>
        </p:spPr>
        <p:txBody>
          <a:bodyPr>
            <a:normAutofit/>
          </a:bodyPr>
          <a:lstStyle/>
          <a:p>
            <a:pPr algn="ctr"/>
            <a:r>
              <a:rPr lang="ru-RU" sz="35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«Папа </a:t>
            </a:r>
            <a:r>
              <a:rPr lang="ru-RU" sz="35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в </a:t>
            </a:r>
            <a:r>
              <a:rPr lang="ru-RU" sz="35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Теме»</a:t>
            </a:r>
            <a:endParaRPr lang="ru-RU" sz="3500" b="1" dirty="0">
              <a:solidFill>
                <a:srgbClr val="00206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33"/>
          <a:stretch/>
        </p:blipFill>
        <p:spPr>
          <a:xfrm>
            <a:off x="328357" y="3807707"/>
            <a:ext cx="3830128" cy="2668885"/>
          </a:xfrm>
        </p:spPr>
      </p:pic>
      <p:pic>
        <p:nvPicPr>
          <p:cNvPr id="8" name="Рисунок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1" r="6385"/>
          <a:stretch/>
        </p:blipFill>
        <p:spPr bwMode="auto">
          <a:xfrm>
            <a:off x="328357" y="885323"/>
            <a:ext cx="3734685" cy="2552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8"/>
          <a:stretch/>
        </p:blipFill>
        <p:spPr bwMode="auto">
          <a:xfrm>
            <a:off x="8076906" y="918083"/>
            <a:ext cx="3692441" cy="2519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8"/>
          <a:stretch/>
        </p:blipFill>
        <p:spPr>
          <a:xfrm>
            <a:off x="8076906" y="3837109"/>
            <a:ext cx="3698381" cy="2638610"/>
          </a:xfrm>
          <a:prstGeom prst="rect">
            <a:avLst/>
          </a:prstGeom>
        </p:spPr>
      </p:pic>
      <p:pic>
        <p:nvPicPr>
          <p:cNvPr id="9218" name="Picture 2" descr="C:\Users\ГИРФАНОВА\Downloads\Screenshot_20200827-235828_Instagra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104" y="918083"/>
            <a:ext cx="3600000" cy="2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ГИРФАНОВА\Downloads\BPKN349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668" y="3309870"/>
            <a:ext cx="2768958" cy="3165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2388_0kexgftyhei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63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575" y="779940"/>
            <a:ext cx="1180429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Выводы и рекомендации</a:t>
            </a:r>
            <a:endParaRPr lang="ru-RU" sz="3000" dirty="0">
              <a:solidFill>
                <a:srgbClr val="00206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 </a:t>
            </a:r>
            <a:endParaRPr lang="ru-RU" sz="2500" b="1" dirty="0">
              <a:solidFill>
                <a:srgbClr val="002060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https://thumb.cloud.mail.ru/thumb/xw1/%D0%BF%D0%B8%D0%BA%D1%82%D0%BE%D0%B3%D1%80%D0%B0%D0%BC%D0%BC%D1%8B6.jpg?x-email=school_37nk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2388_0kexgftyhei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98" y="137162"/>
            <a:ext cx="586767" cy="6870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93" y="198764"/>
            <a:ext cx="1456956" cy="5351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137161"/>
            <a:ext cx="582991" cy="7182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0375" y="1249299"/>
            <a:ext cx="11349551" cy="5329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50" b="1" dirty="0">
                <a:solidFill>
                  <a:srgbClr val="002060"/>
                </a:solidFill>
                <a:latin typeface="Georgia"/>
                <a:ea typeface="Calibri"/>
                <a:cs typeface="Times New Roman"/>
              </a:rPr>
              <a:t>Плюсы в работе:</a:t>
            </a:r>
            <a:endParaRPr lang="ru-RU" sz="165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50" dirty="0">
                <a:solidFill>
                  <a:srgbClr val="002060"/>
                </a:solidFill>
                <a:latin typeface="Georgia"/>
                <a:ea typeface="Calibri"/>
                <a:cs typeface="Times New Roman"/>
              </a:rPr>
              <a:t>- организация и проведение воспитательных мероприятий осуществлялись, исходя из интересов, интеллектуальных и физических возможностей учащихся;</a:t>
            </a:r>
            <a:endParaRPr lang="ru-RU" sz="165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50" dirty="0">
                <a:solidFill>
                  <a:srgbClr val="002060"/>
                </a:solidFill>
                <a:latin typeface="Georgia"/>
                <a:ea typeface="Calibri"/>
                <a:cs typeface="Times New Roman"/>
              </a:rPr>
              <a:t>- все аспекты воспитательной работы позволяли учащимся проявлять свои творческие способности;</a:t>
            </a:r>
            <a:endParaRPr lang="ru-RU" sz="165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50" dirty="0">
                <a:solidFill>
                  <a:srgbClr val="002060"/>
                </a:solidFill>
                <a:latin typeface="Georgia"/>
                <a:ea typeface="Calibri"/>
                <a:cs typeface="Times New Roman"/>
              </a:rPr>
              <a:t>- воспитательная работа в школе помогает созданию здорового детского коллектива; тесное сотрудничество учителей и учеников способствует формированию хорошей атмосферы, основанной на доверии и понимании;</a:t>
            </a:r>
            <a:endParaRPr lang="ru-RU" sz="165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50" b="1" dirty="0">
                <a:solidFill>
                  <a:srgbClr val="002060"/>
                </a:solidFill>
                <a:latin typeface="Georgia"/>
                <a:ea typeface="Calibri"/>
                <a:cs typeface="Times New Roman"/>
              </a:rPr>
              <a:t>Минусы в работе:</a:t>
            </a:r>
            <a:endParaRPr lang="ru-RU" sz="165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50" dirty="0">
                <a:solidFill>
                  <a:srgbClr val="002060"/>
                </a:solidFill>
                <a:latin typeface="Georgia"/>
                <a:ea typeface="Calibri"/>
                <a:cs typeface="Times New Roman"/>
              </a:rPr>
              <a:t>- не все направления воспитательной работы получили должное развитие (хотелось бы усилить работу Школьного парламента, привлечь большее количество активистов для реализации намеченных планов);</a:t>
            </a:r>
            <a:endParaRPr lang="ru-RU" sz="165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50" dirty="0">
                <a:solidFill>
                  <a:srgbClr val="002060"/>
                </a:solidFill>
                <a:latin typeface="Georgia"/>
                <a:ea typeface="Calibri"/>
                <a:cs typeface="Times New Roman"/>
              </a:rPr>
              <a:t>- не все классные руководители готовы выступать в качестве организаторов и участвовать в мероприятиях, конкурсах различной направленности (на 2020-2021 учебный год предлагается распределять конкурсы по классам с обязательным участием под приказ);</a:t>
            </a:r>
            <a:endParaRPr lang="ru-RU" sz="165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50" dirty="0">
                <a:solidFill>
                  <a:srgbClr val="002060"/>
                </a:solidFill>
                <a:latin typeface="Georgia"/>
                <a:ea typeface="Calibri"/>
                <a:cs typeface="Times New Roman"/>
              </a:rPr>
              <a:t>- активное привлечение к участию в мероприятиях одних и тех же учащихся привело к снижению их успеваемости;</a:t>
            </a:r>
            <a:endParaRPr lang="ru-RU" sz="165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50" dirty="0">
                <a:solidFill>
                  <a:srgbClr val="002060"/>
                </a:solidFill>
                <a:latin typeface="Georgia"/>
                <a:ea typeface="Calibri"/>
                <a:cs typeface="Times New Roman"/>
              </a:rPr>
              <a:t>- не во всех классах работает система самоуправления; не все принимают участие в школьных делах, что говорит об их невысоком уровне вовлеченности в школьную жизнь;</a:t>
            </a:r>
            <a:endParaRPr lang="ru-RU" sz="165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50" dirty="0">
                <a:solidFill>
                  <a:srgbClr val="002060"/>
                </a:solidFill>
                <a:latin typeface="Georgia"/>
                <a:ea typeface="Calibri"/>
                <a:cs typeface="Times New Roman"/>
              </a:rPr>
              <a:t>- есть случаи нарушения школьной дисциплины, правил поведения учащихся со стороны некоторых учеников, что говорит о недостаточном уровне их воспитанности и сознательности.</a:t>
            </a:r>
            <a:endParaRPr lang="ru-RU" sz="165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0429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289" y="201577"/>
            <a:ext cx="585163" cy="7208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810" y="246312"/>
            <a:ext cx="1718991" cy="631407"/>
          </a:xfrm>
          <a:prstGeom prst="rect">
            <a:avLst/>
          </a:prstGeom>
        </p:spPr>
      </p:pic>
      <p:pic>
        <p:nvPicPr>
          <p:cNvPr id="6" name="Рисунок 5" descr="2388_0kexgftyhei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69157" y="182883"/>
            <a:ext cx="679505" cy="7956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31371" y="465348"/>
            <a:ext cx="8352928" cy="954103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sz="2700" b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Мониторинг по воспитательной работе школы от 1000 обучающихся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268920"/>
              </p:ext>
            </p:extLst>
          </p:nvPr>
        </p:nvGraphicFramePr>
        <p:xfrm>
          <a:off x="141669" y="1409197"/>
          <a:ext cx="11906994" cy="532531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74394"/>
                <a:gridCol w="1447951"/>
                <a:gridCol w="679124"/>
                <a:gridCol w="647276"/>
                <a:gridCol w="853606"/>
                <a:gridCol w="1200705"/>
                <a:gridCol w="1400822"/>
                <a:gridCol w="2179970"/>
                <a:gridCol w="921852"/>
                <a:gridCol w="972516"/>
                <a:gridCol w="614389"/>
                <a:gridCol w="614389"/>
              </a:tblGrid>
              <a:tr h="195920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учреждения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призеров,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призеров,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(наличие) правонарушений среди н/л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Травматизм у учащихся,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здоровьесбережение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Результативность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детских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общественных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организаций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объединений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образовательных организаций по гражданско-патриотическому воспитанию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в метод. совете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семинары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ЗДВР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3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 27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1073,4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3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 29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678,2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987,9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3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Лицей № 14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361,7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961,9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3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 33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483,9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858,8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650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Гимназия № 25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797,2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650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Гимназия № 32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734,4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3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6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СОШ № 31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191,4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713,8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523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6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СОШ № 37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2523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Гимназия № 2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2523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СОШ № 10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650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6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Гимназия № 22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23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ru-RU" sz="160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СОШ № 36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ru-RU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333,3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9" marR="8489" marT="8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23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4869</TotalTime>
  <Words>1447</Words>
  <Application>Microsoft Office PowerPoint</Application>
  <PresentationFormat>Произвольный</PresentationFormat>
  <Paragraphs>556</Paragraphs>
  <Slides>22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«Папа в Теме»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Сергеевна</dc:creator>
  <cp:lastModifiedBy>ГИРФАНОВА</cp:lastModifiedBy>
  <cp:revision>288</cp:revision>
  <cp:lastPrinted>2019-07-18T09:43:17Z</cp:lastPrinted>
  <dcterms:created xsi:type="dcterms:W3CDTF">2018-10-08T07:58:00Z</dcterms:created>
  <dcterms:modified xsi:type="dcterms:W3CDTF">2020-08-28T00:22:22Z</dcterms:modified>
</cp:coreProperties>
</file>